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6.jpeg" ContentType="image/jpe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9.png" ContentType="image/png"/>
  <Override PartName="/ppt/media/image25.png" ContentType="image/png"/>
  <Override PartName="/ppt/media/image62.png" ContentType="image/png"/>
  <Override PartName="/ppt/media/image15.png" ContentType="image/png"/>
  <Override PartName="/ppt/media/image3.png" ContentType="image/png"/>
  <Override PartName="/ppt/media/image26.png" ContentType="image/png"/>
  <Override PartName="/ppt/media/image63.png" ContentType="image/png"/>
  <Override PartName="/ppt/media/image61.jpeg" ContentType="image/jpeg"/>
  <Override PartName="/ppt/media/image40.png" ContentType="image/png"/>
  <Override PartName="/ppt/media/image22.png" ContentType="image/png"/>
  <Override PartName="/ppt/media/image24.png" ContentType="image/png"/>
  <Override PartName="/ppt/media/image23.png" ContentType="image/png"/>
  <Override PartName="/ppt/media/image58.png" ContentType="image/png"/>
  <Override PartName="/ppt/media/image59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33.png" ContentType="image/png"/>
  <Override PartName="/ppt/media/image54.jpeg" ContentType="image/jpe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31.png" ContentType="image/png"/>
  <Override PartName="/ppt/media/image36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move the slide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a-DK" sz="2000" spc="-1" strike="noStrike">
                <a:latin typeface="Arial"/>
              </a:rPr>
              <a:t>Click to edit the notes format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a-DK" sz="1400" spc="-1" strike="noStrike">
                <a:latin typeface="Times New Roman"/>
              </a:rPr>
              <a:t>&lt;header&gt;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da-DK" sz="1400" spc="-1" strike="noStrike">
                <a:latin typeface="Times New Roman"/>
              </a:rPr>
              <a:t>&lt;date/time&gt;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da-DK" sz="1400" spc="-1" strike="noStrike">
                <a:latin typeface="Times New Roman"/>
              </a:rPr>
              <a:t>&lt;footer&gt;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63502019-91CA-4B64-8CAB-B5400CAA6B68}" type="slidenum">
              <a:rPr b="0" lang="da-DK" sz="1400" spc="-1" strike="noStrike">
                <a:latin typeface="Times New Roman"/>
              </a:rPr>
              <a:t>&lt;number&gt;</a:t>
            </a:fld>
            <a:endParaRPr b="0" lang="da-DK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37346B1-8FCD-4DD8-A724-85DDE1C0A975}" type="slidenum">
              <a:rPr b="0" lang="en-GB" sz="1200" spc="-1" strike="noStrike">
                <a:latin typeface="Times New Roman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D9925B9-0D1A-424E-BD2B-CDD02E9A2EE0}" type="slidenum">
              <a:rPr b="0" lang="en-GB" sz="1200" spc="-1" strike="noStrike">
                <a:latin typeface="Times New Roman"/>
              </a:rPr>
              <a:t>40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a-DK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1D415E6-727E-4E44-84BA-19F930BC24DA}" type="slidenum">
              <a:rPr b="0" lang="en-GB" sz="1200" spc="-1" strike="noStrike">
                <a:latin typeface="Times New Roman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a-DK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</a:t>
            </a:r>
            <a:r>
              <a:rPr b="0" lang="da-DK" sz="3200" spc="-1" strike="noStrike">
                <a:latin typeface="Arial"/>
              </a:rPr>
              <a:t>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</a:t>
            </a:r>
            <a:r>
              <a:rPr b="0" lang="da-DK" sz="3200" spc="-1" strike="noStrike">
                <a:latin typeface="Arial"/>
              </a:rPr>
              <a:t>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</a:t>
            </a:r>
            <a:r>
              <a:rPr b="0" lang="da-DK" sz="2000" spc="-1" strike="noStrike">
                <a:latin typeface="Arial"/>
              </a:rPr>
              <a:t>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a-DK" sz="4400" spc="-1" strike="noStrike">
                <a:latin typeface="Arial"/>
              </a:rPr>
              <a:t>Click to edit the title text format</a:t>
            </a:r>
            <a:endParaRPr b="0" lang="da-DK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pc="-1" strike="noStrike">
                <a:latin typeface="Arial"/>
              </a:rPr>
              <a:t>Click to edit the outline </a:t>
            </a:r>
            <a:r>
              <a:rPr b="0" lang="da-DK" sz="3200" spc="-1" strike="noStrike">
                <a:latin typeface="Arial"/>
              </a:rPr>
              <a:t>text format</a:t>
            </a:r>
            <a:endParaRPr b="0" lang="da-D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latin typeface="Arial"/>
              </a:rPr>
              <a:t>Second Outline Level</a:t>
            </a:r>
            <a:endParaRPr b="0" lang="da-D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latin typeface="Arial"/>
              </a:rPr>
              <a:t>Third Outline Level</a:t>
            </a:r>
            <a:endParaRPr b="0" lang="da-D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latin typeface="Arial"/>
              </a:rPr>
              <a:t>Fourth Outline Level</a:t>
            </a:r>
            <a:endParaRPr b="0" lang="da-D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Fifth Outline Level</a:t>
            </a:r>
            <a:endParaRPr b="0" lang="da-D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Sixth Outline </a:t>
            </a:r>
            <a:r>
              <a:rPr b="0" lang="da-DK" sz="2000" spc="-1" strike="noStrike">
                <a:latin typeface="Arial"/>
              </a:rPr>
              <a:t>Level</a:t>
            </a:r>
            <a:endParaRPr b="0" lang="da-D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latin typeface="Arial"/>
              </a:rPr>
              <a:t>Seventh </a:t>
            </a:r>
            <a:r>
              <a:rPr b="0" lang="da-DK" sz="2000" spc="-1" strike="noStrike">
                <a:latin typeface="Arial"/>
              </a:rPr>
              <a:t>Outline Level</a:t>
            </a:r>
            <a:endParaRPr b="0" lang="da-D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a-schier/IBM-DS-Capstone/blob/1c54e12fb3b32e8b5cdb2d536ba8c8482891e55c/jupyter-labs-eda-dataviz.ipynb" TargetMode="External"/><Relationship Id="rId3" Type="http://schemas.openxmlformats.org/officeDocument/2006/relationships/hyperlink" Target="https://github.com/a-schier/IBM-DS-Capstone/blob/59c7f4df57531547a00c4ba59588563f19239bb1/jupyter-labs-eda-sql-coursera.ipynb" TargetMode="External"/><Relationship Id="rId4" Type="http://schemas.openxmlformats.org/officeDocument/2006/relationships/hyperlink" Target="https://github.com/a-schier/IBM-DS-Capstone/blob/59c7f4df57531547a00c4ba59588563f19239bb1/lab_jupyter_launch_site_location.ipynb" TargetMode="External"/><Relationship Id="rId5" Type="http://schemas.openxmlformats.org/officeDocument/2006/relationships/hyperlink" Target="https://github.com/a-schier/IBM-DS-Capstone/blob/59c7f4df57531547a00c4ba59588563f19239bb1/spacex_dash_app.py" TargetMode="External"/><Relationship Id="rId6" Type="http://schemas.openxmlformats.org/officeDocument/2006/relationships/hyperlink" Target="https://github.com/a-schier/IBM-DS-Capstone/blob/59c7f4df57531547a00c4ba59588563f19239bb1/SpaceX_Machine%20Learning%20Prediction_Part_5.ipynb" TargetMode="External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888480" y="4568760"/>
            <a:ext cx="2513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7e6e6"/>
                </a:solidFill>
                <a:latin typeface="Abadi"/>
                <a:ea typeface="SF Pro"/>
              </a:rPr>
              <a:t>Alexander </a:t>
            </a:r>
            <a:endParaRPr b="0" lang="da-D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e7e6e6"/>
                </a:solidFill>
                <a:latin typeface="Abadi"/>
                <a:ea typeface="SF Pro"/>
              </a:rPr>
              <a:t>Dec 2021</a:t>
            </a:r>
            <a:endParaRPr b="0" lang="da-DK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760" cy="6278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8F5789-B276-47EB-BFA7-0D1374CEBD9F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0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https://github.com/a-schier/IBM-DS-Capstone/blob/1c54e12fb3b32e8b5cdb2d536ba8c8482891e55c/jupyter-labs-eda-dataviz.ipynb</a:t>
            </a: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da-DK" sz="20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https://github.com/a-schier/IBM-DS-Capstone/blob/59c7f4df57531547a00c4ba59588563f19239bb1/jupyter-labs-eda-sql-coursera.ipynb</a:t>
            </a: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da-DK" sz="2000" spc="-1" strike="noStrike" u="sng">
                <a:solidFill>
                  <a:srgbClr val="0563c1"/>
                </a:solidFill>
                <a:uFillTx/>
                <a:latin typeface="Arial"/>
                <a:hlinkClick r:id="rId4"/>
              </a:rPr>
              <a:t>https://github.com/a-schier/IBM-DS-Capstone/blob/59c7f4df57531547a00c4ba59588563f19239bb1/lab_jupyter_launch_site_location.ipynb</a:t>
            </a: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da-DK" sz="2000" spc="-1" strike="noStrike" u="sng">
                <a:solidFill>
                  <a:srgbClr val="0563c1"/>
                </a:solidFill>
                <a:uFillTx/>
                <a:latin typeface="Arial"/>
                <a:hlinkClick r:id="rId5"/>
              </a:rPr>
              <a:t>https://github.com/a-schier/IBM-DS-Capstone/blob/59c7f4df57531547a00c4ba59588563f19239bb1/spacex_dash_app.py</a:t>
            </a: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da-DK" sz="20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https://github.com/a-schier/IBM-DS-Capstone/blob/59c7f4df57531547a00c4ba59588563f19239bb1/SpaceX_Machine%20Learning%20Prediction_Part_5.ipynb</a:t>
            </a: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000" spc="-1" strike="noStrike" u="sng">
              <a:solidFill>
                <a:srgbClr val="0563c1"/>
              </a:solidFill>
              <a:uFillTx/>
              <a:latin typeface="Arial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GitHub Links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ent Placeholder 2"/>
          <p:cNvSpPr/>
          <p:nvPr/>
        </p:nvSpPr>
        <p:spPr>
          <a:xfrm>
            <a:off x="840960" y="1807200"/>
            <a:ext cx="10498320" cy="39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da-DK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success rate for number of successful landings have increased markedly in recent years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da-DK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success of a mission is predicted using machine learning methods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da-DK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20DE490-CEA7-485A-8CF7-E65E525ED282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51F6A4-29C4-4BAC-87C2-3D999430C0A1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748080" y="4468680"/>
            <a:ext cx="10230840" cy="20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The above graph shows three takeaways:</a:t>
            </a:r>
            <a:endParaRPr b="0" lang="da-DK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The success rate increases with flight number overall</a:t>
            </a:r>
            <a:endParaRPr b="0" lang="da-DK" sz="20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The success rate is the higher for  KSC LC 39A and VAFB SLC 4E than CCAFS SLC 40</a:t>
            </a:r>
            <a:endParaRPr b="0" lang="da-DK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Most launches happen from CCAFS SLC 40 with a break in the middle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 rot="21598200">
            <a:off x="1620720" y="1442520"/>
            <a:ext cx="9357120" cy="30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72970A-367C-4908-BCC7-99B317F6DD3F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20000" y="4589640"/>
            <a:ext cx="9128880" cy="188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payload varies for each flight and the maximum payload is different for each launch site (VAFB SLC 4E w/ ~950 kg vs CCAFS SLC 40 and KSC LC 39A w/ ~1550 kg)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620000" y="1440000"/>
            <a:ext cx="9128880" cy="292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790F04-598D-4742-BDF6-045275BB8761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Some orbit types have higher success rates than others:</a:t>
            </a:r>
            <a:endParaRPr b="0" lang="da-DK" sz="2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ES-L1, GEO, HEO and SSO all have a 100% success rate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6300000" y="1800000"/>
            <a:ext cx="4899960" cy="332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22FF28-1670-4B08-AB57-EDC40C52F21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15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770040" y="4409640"/>
            <a:ext cx="10928880" cy="152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Over time the type of mission has be changed from LEO/ISS/PO/GTO orbits to HEO/MEO/VLEO orbits</a:t>
            </a:r>
            <a:endParaRPr b="0" lang="da-DK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There is a positive correlation between success rate of the LEO orbit and flight number, but no such relationship exists for GTO – i.e. LEO launches get better over time but GTO launches do not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20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422000" y="1348560"/>
            <a:ext cx="955692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09DD01-689D-4E28-A3AB-BA6130C298F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770040" y="4320000"/>
            <a:ext cx="10569240" cy="154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With heavy payloads the successful landing rates are more for Polar, LEO and ISS.</a:t>
            </a:r>
            <a:endParaRPr b="0" lang="da-DK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However for GTO we cannot distinguish this as both succesful- and unsuccessful missions are both there here.</a:t>
            </a:r>
            <a:endParaRPr b="0" lang="da-DK" sz="3200" spc="-1" strike="noStrike">
              <a:latin typeface="Arial"/>
            </a:endParaRPr>
          </a:p>
        </p:txBody>
      </p:sp>
      <p:sp>
        <p:nvSpPr>
          <p:cNvPr id="20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438200" y="1440000"/>
            <a:ext cx="9181080" cy="29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B99BC6-9FF3-42C2-A2F9-D819618D6DB2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It is seen that there exists an overall trend that the success rate of the launches increase year by year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324840" y="1800000"/>
            <a:ext cx="5014440" cy="344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DBFB63-C0E6-4ED3-8999-8D805C555FB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the names of the unique launch sites 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DISTINCT(LAUNCH_SITE) FROM SPACEXTBL;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21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6743160" y="4205160"/>
            <a:ext cx="1536120" cy="209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76B7553B-ABE6-4A82-A1AD-8F935A3E4D8C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1" name="Content Placeholder 2"/>
          <p:cNvSpPr/>
          <p:nvPr/>
        </p:nvSpPr>
        <p:spPr>
          <a:xfrm>
            <a:off x="958680" y="2113200"/>
            <a:ext cx="5165640" cy="33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6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6684A98-0747-4B99-BFEC-F18E1FCE12E6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* FROM SPACEXTBL WHERE LAUNCH_SITE LIKE 'CCA%'  LIMIT 5;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next slide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2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4E3311-AAB5-4EE8-9C91-C5A35DE59032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23" name="Titl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485280" y="2340000"/>
            <a:ext cx="10854000" cy="27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EBA5D2-7627-47D0-9A53-9B8323BDBAFF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total payload carried by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boosters from NASA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SUM(PAYLOAD_MASS__KG_)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AS TOTAL_PAYLOAD_MASS FROM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SPACEXTBL WHERE CUSTOMER = </a:t>
            </a: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'NASA (CRS)';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2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7000200" y="4500000"/>
            <a:ext cx="2179080" cy="8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4F76BA-C8D7-457A-85D8-6EEC48AF5E5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AVG(PAYLOAD_MASS__KG_) AS AVG_PAYLOAD_MASS FROM SPACEXTBL WHERE BOOSTER_VERSION LIKE '%F9 v1.1%';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7020000" y="4860000"/>
            <a:ext cx="2057040" cy="8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85E12CB-981C-409D-A252-F6BD6C564283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MIN(DATE) as FIRST_SUCESSFUL_DATE FROM SPACEXTBL WHERE LANDING__OUTCOME = 'Success (ground pad)';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779880" y="4654440"/>
            <a:ext cx="2579400" cy="11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CD20087-0433-419A-811C-7CDD8CF925A9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BOOSTER_VERSION FROM SPACEXTBL WHERE LANDING__OUTCOME = 'Success (drone ship)' AND PAYLOAD_MASS__KG_ BETWEEN 4000 AND 6000;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9351360" y="3420000"/>
            <a:ext cx="1627920" cy="19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546157-285C-475E-B4B7-52C2668747C3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MISSION_OUTCOME, COUNT(*) FROM SPACEXTBL GROUP BY MISSION_OUTCOME;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6996600" y="4320000"/>
            <a:ext cx="2542680" cy="14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CBD7016-92DD-42B2-8BDC-9E365A46F66D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BOOSTER_VERSION, PAYLOAD_MASS__KG_ FROM SPACEXTBL WHERE PAYLOAD_MASS__KG_ = (SELECT MAX(PAYLOAD_MASS__KG_) FROM SPACEXTBL);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9000000" y="2312280"/>
            <a:ext cx="2342160" cy="344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C0E568-30C2-437B-A4D2-F4619BCE891B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DATE, LANDING__OUTCOME, BOOSTER_VERSION, LAUNCH_SITE FROM SPACEXTBL WHERE LANDING__OUTCOME = 'Failure (drone ship)' AND YEAR(DATE) = 2015;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6480000" y="4860000"/>
            <a:ext cx="4956480" cy="10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1C19E83-16FD-40CA-979F-C0DAF64350B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The SQL query to find these are: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SELECT LANDING__OUTCOME, COUNT(*) AS LANDINGS FROM SPACEXTBL WHERE DATE BETWEEN '2010-06-04' AND '2017-03-20' GROUP BY LANDING__OUTCOME ORDER BY LANDINGS DESC;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See output of the query on the right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9360000" y="4320000"/>
            <a:ext cx="207720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3349B74-6C74-47BC-A351-D716DDABFB5B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4" name="Content Placeholder 2"/>
          <p:cNvSpPr/>
          <p:nvPr/>
        </p:nvSpPr>
        <p:spPr>
          <a:xfrm>
            <a:off x="959040" y="2684880"/>
            <a:ext cx="401652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6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B029F18-1B85-47AA-80B9-D160706F5447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da-DK" sz="1600" spc="-1" strike="noStrike">
              <a:latin typeface="Times New Roman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063520" y="1825200"/>
            <a:ext cx="7156440" cy="4349880"/>
          </a:xfrm>
          <a:prstGeom prst="rect">
            <a:avLst/>
          </a:prstGeom>
          <a:ln w="0">
            <a:noFill/>
          </a:ln>
        </p:spPr>
      </p:pic>
      <p:sp>
        <p:nvSpPr>
          <p:cNvPr id="25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Locations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D16148-5B21-4F21-966B-C38531DB11E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da-DK" sz="1600" spc="-1" strike="noStrike">
              <a:latin typeface="Times New Roman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2058840" y="1825200"/>
            <a:ext cx="7165800" cy="4349880"/>
          </a:xfrm>
          <a:prstGeom prst="rect">
            <a:avLst/>
          </a:prstGeom>
          <a:ln w="0">
            <a:noFill/>
          </a:ln>
        </p:spPr>
      </p:pic>
      <p:sp>
        <p:nvSpPr>
          <p:cNvPr id="26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9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Map with Launch Outcomes at Each Site (example)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3FB09A-8EE3-45E3-9407-EF1FFD81CA5D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da-DK" sz="1600" spc="-1" strike="noStrike">
              <a:latin typeface="Times New Roman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1491480" y="1690560"/>
            <a:ext cx="7153200" cy="4313520"/>
          </a:xfrm>
          <a:prstGeom prst="rect">
            <a:avLst/>
          </a:prstGeom>
          <a:ln w="0">
            <a:noFill/>
          </a:ln>
        </p:spPr>
      </p:pic>
      <p:sp>
        <p:nvSpPr>
          <p:cNvPr id="26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Proximity to Coastline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B5266D-7FB6-4947-8F6C-C002EB686B6A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70040" y="4140000"/>
            <a:ext cx="9744120" cy="203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a-DK" sz="3200" spc="-1" strike="noStrike">
              <a:latin typeface="Arial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for all sites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rcRect l="4443" t="13092" r="0" b="0"/>
          <a:stretch/>
        </p:blipFill>
        <p:spPr>
          <a:xfrm>
            <a:off x="1564920" y="1447560"/>
            <a:ext cx="8949240" cy="457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9A7B89-3FFA-42E4-BC46-0786E91B9E1A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Highest Success Ratio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1800000" y="1620000"/>
            <a:ext cx="8620200" cy="439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E1813A4-ECC8-40DD-86CD-C1B1B18F088B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 Outcome for All Sites</a:t>
            </a:r>
            <a:endParaRPr b="0" lang="da-DK" sz="40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-1800" y="1675440"/>
            <a:ext cx="12191400" cy="351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F84AEC-312E-4EC8-9069-2462DA2E9468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da-DK" sz="1600" spc="-1" strike="noStrike">
              <a:latin typeface="Times New Roman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6300000" y="2146320"/>
            <a:ext cx="5324400" cy="3613680"/>
          </a:xfrm>
          <a:prstGeom prst="rect">
            <a:avLst/>
          </a:prstGeom>
          <a:ln w="0">
            <a:noFill/>
          </a:ln>
        </p:spPr>
      </p:pic>
      <p:sp>
        <p:nvSpPr>
          <p:cNvPr id="278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126800" y="2340000"/>
            <a:ext cx="3733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a-DK" sz="1800" spc="-1" strike="noStrike">
                <a:latin typeface="Arial"/>
              </a:rPr>
              <a:t>The most acurate nodel is the KNN</a:t>
            </a:r>
            <a:endParaRPr b="0" lang="da-D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34D7DC9-0345-42DF-A6CA-91AA9D06E43C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67" name="Title 1"/>
          <p:cNvSpPr/>
          <p:nvPr/>
        </p:nvSpPr>
        <p:spPr>
          <a:xfrm>
            <a:off x="828000" y="538560"/>
            <a:ext cx="105285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168" name="Content Placeholder 2"/>
          <p:cNvSpPr/>
          <p:nvPr/>
        </p:nvSpPr>
        <p:spPr>
          <a:xfrm>
            <a:off x="958680" y="2521440"/>
            <a:ext cx="5659560" cy="18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presentation is made to complete the IBM Data Science Capstone</a:t>
            </a:r>
            <a:endParaRPr b="0" lang="da-DK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  <a:ea typeface="DejaVu Sans"/>
              </a:rPr>
              <a:t>We use different methods that we have learned in Data Science to a data-set of rocket launches</a:t>
            </a:r>
            <a:endParaRPr b="0" lang="da-D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A77362-4617-4591-9406-DBBEACACFC39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da-DK" sz="1600" spc="-1" strike="noStrike">
              <a:latin typeface="Times New Roman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3040920" y="2057400"/>
            <a:ext cx="4934520" cy="3810240"/>
          </a:xfrm>
          <a:prstGeom prst="rect">
            <a:avLst/>
          </a:prstGeom>
          <a:ln w="0">
            <a:noFill/>
          </a:ln>
        </p:spPr>
      </p:pic>
      <p:sp>
        <p:nvSpPr>
          <p:cNvPr id="28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/>
          </p:nvPr>
        </p:nvSpPr>
        <p:spPr>
          <a:xfrm>
            <a:off x="944892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ACAA09-1BD7-4F55-81FE-5D02FE61E8CE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E0F4274-6899-4AFC-835D-8AB99671DCBD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1" name="Content Placeholder 2"/>
          <p:cNvSpPr/>
          <p:nvPr/>
        </p:nvSpPr>
        <p:spPr>
          <a:xfrm>
            <a:off x="770040" y="1580760"/>
            <a:ext cx="101034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GB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da-DK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da-DK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da-DK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da-DK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da-DK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da-DK" sz="7600" spc="-1" strike="noStrike">
              <a:latin typeface="Arial"/>
            </a:endParaRPr>
          </a:p>
        </p:txBody>
      </p:sp>
      <p:sp>
        <p:nvSpPr>
          <p:cNvPr id="17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9141D7-1D9C-4C2E-BEB1-66A0D625DBF4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Data of rocket launches are collected from two sources:</a:t>
            </a:r>
            <a:endParaRPr b="0" lang="da-DK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Requests to the SpaceX API</a:t>
            </a:r>
            <a:endParaRPr b="0" lang="da-DK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Wikipedia through webscraping 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7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04566B-F7FA-4C1A-908C-F2416B7B6303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880600" y="1800000"/>
            <a:ext cx="5459400" cy="42055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da-DK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Request to SpaceX API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Response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Decode content as JSON to Pandas DataFrame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</a:rPr>
              <a:t>Data Wrangling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da-DK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820800" y="1800360"/>
            <a:ext cx="4638960" cy="42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latin typeface="Abadi"/>
              </a:rPr>
              <a:t>https://github.com/a-schier/IBM-DS-Capstone/blob/59c7f4df57531547a00c4ba59588563f19239bb1/jupyter-labs-spacex-data-collection-api.ipynb</a:t>
            </a: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a-DK" sz="2200" spc="-1" strike="noStrike">
              <a:latin typeface="Arial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da-DK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A4198A-3A13-4874-81A8-D48FFBF965C5}" type="slidenum">
              <a:rPr b="0" lang="en-GB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da-DK" sz="1600" spc="-1" strike="noStrike"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922320" y="17924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da-DK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GB" sz="2200" spc="-1" strike="noStrike">
                <a:solidFill>
                  <a:srgbClr val="292929"/>
                </a:solidFill>
                <a:latin typeface="Abadi"/>
              </a:rPr>
              <a:t>https://github.com/a-schier/IBM-DS-Capstone/blob/59c7f4df57531547a00c4ba59588563f19239bb1/jupyter-labs-webscraping.ipynb</a:t>
            </a:r>
            <a:endParaRPr b="0" lang="da-DK" sz="2200" spc="-1" strike="noStrike">
              <a:latin typeface="Arial"/>
            </a:endParaRPr>
          </a:p>
        </p:txBody>
      </p:sp>
      <p:sp>
        <p:nvSpPr>
          <p:cNvPr id="18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itle 1"/>
          <p:cNvSpPr/>
          <p:nvPr/>
        </p:nvSpPr>
        <p:spPr>
          <a:xfrm>
            <a:off x="922320" y="69120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Scraping and Wrangling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184" name="Content Placeholder 4"/>
          <p:cNvSpPr/>
          <p:nvPr/>
        </p:nvSpPr>
        <p:spPr>
          <a:xfrm>
            <a:off x="5910120" y="1792440"/>
            <a:ext cx="5459400" cy="42055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a-DK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Request content from Wikipedia w/ a URL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Find HTML tables in content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Decode table to Pandas DataFrame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V</a:t>
            </a:r>
            <a:endParaRPr b="0" lang="da-DK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200" spc="-1" strike="noStrike">
                <a:solidFill>
                  <a:srgbClr val="1c7ddb"/>
                </a:solidFill>
                <a:latin typeface="Abadi"/>
                <a:ea typeface="DejaVu Sans"/>
              </a:rPr>
              <a:t>Data wrangling  </a:t>
            </a:r>
            <a:endParaRPr b="0" lang="da-D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</TotalTime>
  <Application>LibreOffice/7.2.2.2$Linux_X86_64 LibreOffice_project/20$Build-2</Application>
  <AppVersion>15.0000</AppVersion>
  <Words>1336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/>
  <dcterms:modified xsi:type="dcterms:W3CDTF">2021-12-27T17:32:54Z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